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9" r:id="rId9"/>
    <p:sldId id="273" r:id="rId10"/>
    <p:sldId id="274" r:id="rId11"/>
    <p:sldId id="275" r:id="rId12"/>
    <p:sldId id="264" r:id="rId13"/>
    <p:sldId id="265" r:id="rId14"/>
    <p:sldId id="266" r:id="rId15"/>
    <p:sldId id="276" r:id="rId16"/>
    <p:sldId id="277" r:id="rId17"/>
    <p:sldId id="278" r:id="rId18"/>
    <p:sldId id="267" r:id="rId19"/>
    <p:sldId id="268" r:id="rId20"/>
    <p:sldId id="269" r:id="rId21"/>
    <p:sldId id="270" r:id="rId2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C3335-15B5-48DD-9C3C-1A3BDF03421C}" type="datetimeFigureOut">
              <a:rPr lang="en-US" smtClean="0"/>
              <a:t>3/10/2011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FEA67-E8EF-4A4C-A41E-C574E0A308DA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8E51-7795-4B07-A9D3-E875E51F061A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D3FFD-8BAB-48C9-9C4C-5D24FE21F99A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Interacting with the ideas of your field, entering the scholarly conversation</a:t>
            </a:r>
          </a:p>
          <a:p>
            <a:r>
              <a:rPr lang="en-IE" dirty="0" smtClean="0"/>
              <a:t>Critically think about what you’re reading</a:t>
            </a:r>
          </a:p>
          <a:p>
            <a:r>
              <a:rPr lang="en-IE" dirty="0" smtClean="0"/>
              <a:t>Notes on your interpretation of the h reading</a:t>
            </a:r>
          </a:p>
          <a:p>
            <a:endParaRPr lang="en-IE" dirty="0"/>
          </a:p>
          <a:p>
            <a:r>
              <a:rPr lang="en-IE" dirty="0" smtClean="0"/>
              <a:t>Engage by contacting authors, researchers</a:t>
            </a:r>
          </a:p>
          <a:p>
            <a:endParaRPr lang="en-IE" dirty="0"/>
          </a:p>
          <a:p>
            <a:r>
              <a:rPr lang="en-IE" dirty="0" smtClean="0"/>
              <a:t>More reading material than time to read?</a:t>
            </a:r>
          </a:p>
          <a:p>
            <a:endParaRPr lang="en-IE" dirty="0"/>
          </a:p>
          <a:p>
            <a:r>
              <a:rPr lang="en-IE" dirty="0" smtClean="0"/>
              <a:t>Your reading informs everything – expectations, structures, format etc of your field</a:t>
            </a:r>
          </a:p>
          <a:p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000E2-035B-4E1E-A3D7-847E1ACA3494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Notes as way to  start discussions abut thesis</a:t>
            </a:r>
          </a:p>
          <a:p>
            <a:endParaRPr lang="en-IE" dirty="0"/>
          </a:p>
          <a:p>
            <a:r>
              <a:rPr lang="en-IE" dirty="0" smtClean="0"/>
              <a:t>Experiment with new ways of taking notes takes time but will save time in long run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000E2-035B-4E1E-A3D7-847E1ACA3494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710C43C-51DD-4B1C-AE93-BAF6485F8F2D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8E3DA35-BEFF-46C4-8B95-DB934DB0B6D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10C43C-51DD-4B1C-AE93-BAF6485F8F2D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DA35-BEFF-46C4-8B95-DB934DB0B6D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533400"/>
            <a:ext cx="21336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533400"/>
            <a:ext cx="62484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10C43C-51DD-4B1C-AE93-BAF6485F8F2D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DA35-BEFF-46C4-8B95-DB934DB0B6D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10C43C-51DD-4B1C-AE93-BAF6485F8F2D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DA35-BEFF-46C4-8B95-DB934DB0B6D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10C43C-51DD-4B1C-AE93-BAF6485F8F2D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DA35-BEFF-46C4-8B95-DB934DB0B6D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10C43C-51DD-4B1C-AE93-BAF6485F8F2D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DA35-BEFF-46C4-8B95-DB934DB0B6D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10C43C-51DD-4B1C-AE93-BAF6485F8F2D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DA35-BEFF-46C4-8B95-DB934DB0B6D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10C43C-51DD-4B1C-AE93-BAF6485F8F2D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DA35-BEFF-46C4-8B95-DB934DB0B6D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10C43C-51DD-4B1C-AE93-BAF6485F8F2D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DA35-BEFF-46C4-8B95-DB934DB0B6D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10C43C-51DD-4B1C-AE93-BAF6485F8F2D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DA35-BEFF-46C4-8B95-DB934DB0B6D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10C43C-51DD-4B1C-AE93-BAF6485F8F2D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DA35-BEFF-46C4-8B95-DB934DB0B6DC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fld id="{0710C43C-51DD-4B1C-AE93-BAF6485F8F2D}" type="datetimeFigureOut">
              <a:rPr lang="en-US" smtClean="0"/>
              <a:pPr/>
              <a:t>3/10/2011</a:t>
            </a:fld>
            <a:endParaRPr lang="en-I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endParaRPr lang="en-I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F8E3DA35-BEFF-46C4-8B95-DB934DB0B6DC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9F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9F33"/>
          </a:solidFill>
          <a:latin typeface="Helvetic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9F33"/>
          </a:solidFill>
          <a:latin typeface="Helvetic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9F33"/>
          </a:solidFill>
          <a:latin typeface="Helvetic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9F33"/>
          </a:solidFill>
          <a:latin typeface="Helvetic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9F33"/>
          </a:solidFill>
          <a:latin typeface="Helvetic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9F33"/>
          </a:solidFill>
          <a:latin typeface="Helvetic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9F33"/>
          </a:solidFill>
          <a:latin typeface="Helvetic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629F33"/>
          </a:solidFill>
          <a:latin typeface="Helvetic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toconnor@tcd.i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toronto.edu/~sme/presentations/thesiswriting.pdf" TargetMode="External"/><Relationship Id="rId2" Type="http://schemas.openxmlformats.org/officeDocument/2006/relationships/hyperlink" Target="http://port.igrs.sas.ac.uk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umanities.manchester.ac.uk/humnet/acaserv/pgresearch/researcherdevelopment/index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714488"/>
            <a:ext cx="7772400" cy="1470025"/>
          </a:xfrm>
        </p:spPr>
        <p:txBody>
          <a:bodyPr/>
          <a:lstStyle/>
          <a:p>
            <a:pPr algn="r"/>
            <a:r>
              <a:rPr lang="en-IE" sz="3600" dirty="0" smtClean="0"/>
              <a:t>Developing Critical Writing</a:t>
            </a:r>
            <a:endParaRPr lang="en-IE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6400800" cy="2143140"/>
          </a:xfrm>
        </p:spPr>
        <p:txBody>
          <a:bodyPr/>
          <a:lstStyle/>
          <a:p>
            <a:r>
              <a:rPr lang="en-US" sz="2400" dirty="0" smtClean="0"/>
              <a:t>Dr. Tamara O’Connor</a:t>
            </a:r>
          </a:p>
          <a:p>
            <a:r>
              <a:rPr lang="en-US" sz="2400" dirty="0" smtClean="0"/>
              <a:t>Student Learning Development</a:t>
            </a:r>
          </a:p>
          <a:p>
            <a:r>
              <a:rPr lang="en-US" sz="2400" dirty="0" smtClean="0">
                <a:hlinkClick r:id="rId2"/>
              </a:rPr>
              <a:t>toconnor@tcd.ie</a:t>
            </a:r>
            <a:endParaRPr lang="en-US" sz="2400" dirty="0" smtClean="0"/>
          </a:p>
          <a:p>
            <a:r>
              <a:rPr lang="en-US" sz="2400" dirty="0" smtClean="0"/>
              <a:t>http://student-learning.tcd.ie</a:t>
            </a:r>
          </a:p>
          <a:p>
            <a:pPr>
              <a:lnSpc>
                <a:spcPct val="115000"/>
              </a:lnSpc>
            </a:pPr>
            <a:endParaRPr lang="en-IE" sz="2400" b="1" dirty="0" smtClean="0">
              <a:latin typeface="Verdana" pitchFamily="34" charset="0"/>
            </a:endParaRPr>
          </a:p>
          <a:p>
            <a:endParaRPr lang="en-IE" dirty="0"/>
          </a:p>
        </p:txBody>
      </p:sp>
      <p:pic>
        <p:nvPicPr>
          <p:cNvPr id="1026" name="Picture 2" descr="C:\Users\toconnor\Pictures\wrting pe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000240"/>
            <a:ext cx="1333500" cy="187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Interactive reading in practice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Skim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Read before you take notes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Marginal notes and underlining   </a:t>
            </a:r>
          </a:p>
          <a:p>
            <a:pPr lvl="1"/>
            <a:r>
              <a:rPr lang="en-IE" dirty="0" smtClean="0">
                <a:latin typeface="Arial" pitchFamily="34" charset="0"/>
                <a:cs typeface="Arial" pitchFamily="34" charset="0"/>
              </a:rPr>
              <a:t>Use a pencil!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Read actively – answer your questions</a:t>
            </a:r>
          </a:p>
          <a:p>
            <a:pPr lvl="1"/>
            <a:r>
              <a:rPr lang="en-IE" dirty="0" smtClean="0">
                <a:latin typeface="Arial" pitchFamily="34" charset="0"/>
                <a:cs typeface="Arial" pitchFamily="34" charset="0"/>
              </a:rPr>
              <a:t>Thoughts in margins</a:t>
            </a:r>
          </a:p>
          <a:p>
            <a:pPr lvl="1"/>
            <a:r>
              <a:rPr lang="en-IE" dirty="0" smtClean="0">
                <a:latin typeface="Arial" pitchFamily="34" charset="0"/>
                <a:cs typeface="Arial" pitchFamily="34" charset="0"/>
              </a:rPr>
              <a:t>Underline relevant passages</a:t>
            </a:r>
          </a:p>
          <a:p>
            <a:pPr lvl="1"/>
            <a:r>
              <a:rPr lang="en-IE" dirty="0" smtClean="0">
                <a:latin typeface="Arial" pitchFamily="34" charset="0"/>
                <a:cs typeface="Arial" pitchFamily="34" charset="0"/>
              </a:rPr>
              <a:t>Code sentences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Preliminary notes on a sticky note</a:t>
            </a:r>
          </a:p>
          <a:p>
            <a:endParaRPr lang="en-IE" dirty="0"/>
          </a:p>
        </p:txBody>
      </p:sp>
      <p:pic>
        <p:nvPicPr>
          <p:cNvPr id="4" name="Picture 3" descr="penci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68" y="2571744"/>
            <a:ext cx="1227625" cy="18600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latin typeface="Arial" pitchFamily="34" charset="0"/>
                <a:cs typeface="Arial" pitchFamily="34" charset="0"/>
              </a:rPr>
              <a:t>Interactive Notes</a:t>
            </a:r>
            <a:endParaRPr lang="en-I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en-IE" dirty="0" smtClean="0">
                <a:latin typeface="Arial" pitchFamily="34" charset="0"/>
                <a:cs typeface="Arial" pitchFamily="34" charset="0"/>
              </a:rPr>
              <a:t>One page!!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The Big Picture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The Big Point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The Premise or Hypothesis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Data, Sources, or Arguments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Theories or Conceptual Approaches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Analytical or Research Methods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Results or Analysis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Quotations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How this article/book influences your research</a:t>
            </a:r>
          </a:p>
          <a:p>
            <a:endParaRPr lang="en-IE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Arguments in critical writing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Sense of purpose</a:t>
            </a:r>
          </a:p>
          <a:p>
            <a:r>
              <a:rPr lang="en-US"/>
              <a:t>Central idea with reasons for it</a:t>
            </a:r>
          </a:p>
          <a:p>
            <a:r>
              <a:rPr lang="en-US"/>
              <a:t>Presents a case or viewpoint</a:t>
            </a:r>
          </a:p>
          <a:p>
            <a:r>
              <a:rPr lang="en-US"/>
              <a:t>Writing constructed in a particular way</a:t>
            </a:r>
          </a:p>
          <a:p>
            <a:r>
              <a:rPr lang="en-US"/>
              <a:t>Ideas constructed in a way that is clear to the reader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Structuring an argument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Start in the introduction</a:t>
            </a:r>
          </a:p>
          <a:p>
            <a:pPr lvl="1"/>
            <a:r>
              <a:rPr lang="en-US" sz="2400"/>
              <a:t>Outline arguments to be presented</a:t>
            </a:r>
          </a:p>
          <a:p>
            <a:pPr lvl="1"/>
            <a:r>
              <a:rPr lang="en-US" sz="2400"/>
              <a:t>Arguments for &amp; against; advantages &amp; disadvantages</a:t>
            </a:r>
          </a:p>
          <a:p>
            <a:r>
              <a:rPr lang="en-US" sz="2800"/>
              <a:t>Body – sections that elaborate points with explanations or examples</a:t>
            </a:r>
          </a:p>
          <a:p>
            <a:r>
              <a:rPr lang="en-US" sz="2800"/>
              <a:t>Conclusion</a:t>
            </a:r>
          </a:p>
          <a:p>
            <a:pPr lvl="1"/>
            <a:r>
              <a:rPr lang="en-US" sz="2400"/>
              <a:t>Sums up major arguments</a:t>
            </a:r>
          </a:p>
          <a:p>
            <a:pPr lvl="1"/>
            <a:r>
              <a:rPr lang="en-US" sz="2400"/>
              <a:t>Informed opinion of issue based on arguments and evidence presented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Strategies for critical writing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Sense of audience</a:t>
            </a:r>
          </a:p>
          <a:p>
            <a:r>
              <a:rPr lang="en-US"/>
              <a:t>Selection</a:t>
            </a:r>
          </a:p>
          <a:p>
            <a:r>
              <a:rPr lang="en-US"/>
              <a:t>Sequence</a:t>
            </a:r>
          </a:p>
          <a:p>
            <a:r>
              <a:rPr lang="en-US"/>
              <a:t>Order</a:t>
            </a:r>
          </a:p>
          <a:p>
            <a:r>
              <a:rPr lang="en-US"/>
              <a:t>Grouping</a:t>
            </a:r>
          </a:p>
          <a:p>
            <a:r>
              <a:rPr lang="en-US"/>
              <a:t>Signposts</a:t>
            </a:r>
          </a:p>
          <a:p>
            <a:r>
              <a:rPr lang="en-US"/>
              <a:t>Conventions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Neutral reporting verbs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>
              <a:buNone/>
            </a:pPr>
            <a:r>
              <a:rPr lang="en-IE" dirty="0" smtClean="0"/>
              <a:t>Followed by “that”:</a:t>
            </a:r>
          </a:p>
          <a:p>
            <a:pPr>
              <a:buNone/>
            </a:pPr>
            <a:r>
              <a:rPr lang="en-IE" dirty="0"/>
              <a:t>a</a:t>
            </a:r>
            <a:r>
              <a:rPr lang="en-IE" dirty="0" smtClean="0"/>
              <a:t>cknowledge		</a:t>
            </a:r>
            <a:r>
              <a:rPr lang="en-IE" dirty="0"/>
              <a:t>e</a:t>
            </a:r>
            <a:r>
              <a:rPr lang="en-IE" dirty="0" smtClean="0"/>
              <a:t>stablish		show</a:t>
            </a:r>
          </a:p>
          <a:p>
            <a:pPr>
              <a:buNone/>
            </a:pPr>
            <a:r>
              <a:rPr lang="en-IE" dirty="0" smtClean="0"/>
              <a:t>conclude			explain		suggest</a:t>
            </a:r>
          </a:p>
          <a:p>
            <a:pPr>
              <a:buNone/>
            </a:pPr>
            <a:r>
              <a:rPr lang="en-IE" dirty="0"/>
              <a:t>c</a:t>
            </a:r>
            <a:r>
              <a:rPr lang="en-IE" dirty="0" smtClean="0"/>
              <a:t>omment			find			state</a:t>
            </a:r>
          </a:p>
          <a:p>
            <a:pPr>
              <a:buNone/>
            </a:pPr>
            <a:r>
              <a:rPr lang="en-IE" dirty="0"/>
              <a:t>c</a:t>
            </a:r>
            <a:r>
              <a:rPr lang="en-IE" dirty="0" smtClean="0"/>
              <a:t>onfirm			indicate</a:t>
            </a:r>
          </a:p>
          <a:p>
            <a:pPr>
              <a:buNone/>
            </a:pPr>
            <a:r>
              <a:rPr lang="en-IE" dirty="0"/>
              <a:t>d</a:t>
            </a:r>
            <a:r>
              <a:rPr lang="en-IE" dirty="0" smtClean="0"/>
              <a:t>emonstrate		note</a:t>
            </a:r>
          </a:p>
          <a:p>
            <a:pPr>
              <a:buNone/>
            </a:pPr>
            <a:r>
              <a:rPr lang="en-IE" dirty="0"/>
              <a:t>o</a:t>
            </a:r>
            <a:r>
              <a:rPr lang="en-IE" dirty="0" smtClean="0"/>
              <a:t>bserve			point out</a:t>
            </a:r>
          </a:p>
          <a:p>
            <a:pPr>
              <a:buNone/>
            </a:pPr>
            <a:r>
              <a:rPr lang="en-IE" dirty="0"/>
              <a:t>p</a:t>
            </a:r>
            <a:r>
              <a:rPr lang="en-IE" dirty="0" smtClean="0"/>
              <a:t>ropose			report	</a:t>
            </a:r>
          </a:p>
          <a:p>
            <a:pPr>
              <a:buNone/>
            </a:pPr>
            <a:r>
              <a:rPr lang="en-IE" sz="1600" dirty="0" smtClean="0"/>
              <a:t>http://www.humanities.manchester.ac.uk/humnet/acaserv/pgresearch/researcherdevelopment/index.html</a:t>
            </a:r>
            <a:endParaRPr lang="en-IE" sz="1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Neutral reporting verbs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IE" dirty="0" smtClean="0"/>
              <a:t>Followed by ‘noun phrase’:</a:t>
            </a:r>
          </a:p>
          <a:p>
            <a:pPr>
              <a:buNone/>
            </a:pPr>
            <a:r>
              <a:rPr lang="en-IE" dirty="0"/>
              <a:t>a</a:t>
            </a:r>
            <a:r>
              <a:rPr lang="en-IE" dirty="0" smtClean="0"/>
              <a:t>nalyse		explore		study</a:t>
            </a:r>
          </a:p>
          <a:p>
            <a:pPr>
              <a:buNone/>
            </a:pPr>
            <a:r>
              <a:rPr lang="en-IE" dirty="0"/>
              <a:t>d</a:t>
            </a:r>
            <a:r>
              <a:rPr lang="en-IE" dirty="0" smtClean="0"/>
              <a:t>efine		focus on		survey</a:t>
            </a:r>
          </a:p>
          <a:p>
            <a:pPr>
              <a:buNone/>
            </a:pPr>
            <a:r>
              <a:rPr lang="en-IE" dirty="0"/>
              <a:t>d</a:t>
            </a:r>
            <a:r>
              <a:rPr lang="en-IE" dirty="0" smtClean="0"/>
              <a:t>escribe		identify</a:t>
            </a:r>
          </a:p>
          <a:p>
            <a:pPr>
              <a:buNone/>
            </a:pPr>
            <a:r>
              <a:rPr lang="en-IE" dirty="0"/>
              <a:t>d</a:t>
            </a:r>
            <a:r>
              <a:rPr lang="en-IE" dirty="0" smtClean="0"/>
              <a:t>iscuss		investigate</a:t>
            </a:r>
          </a:p>
          <a:p>
            <a:pPr>
              <a:buNone/>
            </a:pPr>
            <a:r>
              <a:rPr lang="en-IE" dirty="0"/>
              <a:t>e</a:t>
            </a:r>
            <a:r>
              <a:rPr lang="en-IE" dirty="0" smtClean="0"/>
              <a:t>xamine		list</a:t>
            </a:r>
          </a:p>
          <a:p>
            <a:pPr>
              <a:buNone/>
            </a:pPr>
            <a:r>
              <a:rPr lang="en-IE" dirty="0"/>
              <a:t>m</a:t>
            </a:r>
            <a:r>
              <a:rPr lang="en-IE" dirty="0" smtClean="0"/>
              <a:t>ention		present</a:t>
            </a:r>
          </a:p>
          <a:p>
            <a:pPr>
              <a:buNone/>
            </a:pPr>
            <a:r>
              <a:rPr lang="en-IE" dirty="0"/>
              <a:t>q</a:t>
            </a:r>
            <a:r>
              <a:rPr lang="en-IE" dirty="0" smtClean="0"/>
              <a:t>uestion		review</a:t>
            </a:r>
            <a:endParaRPr lang="en-I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Opinion reporting verbs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IE" dirty="0"/>
              <a:t>a</a:t>
            </a:r>
            <a:r>
              <a:rPr lang="en-IE" dirty="0" smtClean="0"/>
              <a:t>dvocate		assert		emphasise</a:t>
            </a:r>
          </a:p>
          <a:p>
            <a:pPr>
              <a:buNone/>
            </a:pPr>
            <a:r>
              <a:rPr lang="en-IE" dirty="0"/>
              <a:t>a</a:t>
            </a:r>
            <a:r>
              <a:rPr lang="en-IE" dirty="0" smtClean="0"/>
              <a:t>gree		assume		highlight</a:t>
            </a:r>
          </a:p>
          <a:p>
            <a:pPr>
              <a:buNone/>
            </a:pPr>
            <a:r>
              <a:rPr lang="en-IE" dirty="0"/>
              <a:t>a</a:t>
            </a:r>
            <a:r>
              <a:rPr lang="en-IE" dirty="0" smtClean="0"/>
              <a:t>llege		believe		refute</a:t>
            </a:r>
          </a:p>
          <a:p>
            <a:pPr>
              <a:buNone/>
            </a:pPr>
            <a:r>
              <a:rPr lang="en-IE" dirty="0"/>
              <a:t>a</a:t>
            </a:r>
            <a:r>
              <a:rPr lang="en-IE" dirty="0" smtClean="0"/>
              <a:t>llude to		challenge		suppose</a:t>
            </a:r>
          </a:p>
          <a:p>
            <a:pPr>
              <a:buNone/>
            </a:pPr>
            <a:r>
              <a:rPr lang="en-IE" dirty="0"/>
              <a:t>a</a:t>
            </a:r>
            <a:r>
              <a:rPr lang="en-IE" dirty="0" smtClean="0"/>
              <a:t>rgue		claim</a:t>
            </a:r>
          </a:p>
          <a:p>
            <a:pPr>
              <a:buNone/>
            </a:pPr>
            <a:r>
              <a:rPr lang="en-IE" dirty="0"/>
              <a:t>c</a:t>
            </a:r>
            <a:r>
              <a:rPr lang="en-IE" dirty="0" smtClean="0"/>
              <a:t>oncede		imply</a:t>
            </a:r>
          </a:p>
          <a:p>
            <a:pPr>
              <a:buNone/>
            </a:pPr>
            <a:r>
              <a:rPr lang="en-IE" dirty="0"/>
              <a:t>c</a:t>
            </a:r>
            <a:r>
              <a:rPr lang="en-IE" dirty="0" smtClean="0"/>
              <a:t>ontend		insist</a:t>
            </a:r>
          </a:p>
          <a:p>
            <a:pPr>
              <a:buNone/>
            </a:pPr>
            <a:r>
              <a:rPr lang="en-IE" dirty="0"/>
              <a:t>c</a:t>
            </a:r>
            <a:r>
              <a:rPr lang="en-IE" dirty="0" smtClean="0"/>
              <a:t>riticise		maintain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Signposting your line of reasoning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Indicator words for claims</a:t>
            </a:r>
          </a:p>
          <a:p>
            <a:pPr lvl="1"/>
            <a:r>
              <a:rPr lang="en-US"/>
              <a:t>Therefore, thus, hence, so, as a result</a:t>
            </a:r>
          </a:p>
          <a:p>
            <a:pPr lvl="1"/>
            <a:endParaRPr lang="en-US"/>
          </a:p>
          <a:p>
            <a:r>
              <a:rPr lang="en-US"/>
              <a:t>Indicator words for reasons</a:t>
            </a:r>
          </a:p>
          <a:p>
            <a:pPr lvl="1"/>
            <a:r>
              <a:rPr lang="en-US"/>
              <a:t>Because, since, on account of, for, in view of, for the reason that</a:t>
            </a:r>
          </a:p>
          <a:p>
            <a:r>
              <a:rPr lang="en-US"/>
              <a:t>Tentative or ‘hedging’</a:t>
            </a:r>
          </a:p>
          <a:p>
            <a:pPr lvl="1"/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Checklist for good arguments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268413"/>
            <a:ext cx="7386638" cy="51133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Are the reasons adequate to support the conclusion?</a:t>
            </a:r>
          </a:p>
          <a:p>
            <a:pPr>
              <a:lnSpc>
                <a:spcPct val="90000"/>
              </a:lnSpc>
            </a:pPr>
            <a:r>
              <a:rPr lang="en-US" sz="2800"/>
              <a:t>Are there any hidden assumptions in this argument?</a:t>
            </a:r>
          </a:p>
          <a:p>
            <a:pPr>
              <a:lnSpc>
                <a:spcPct val="90000"/>
              </a:lnSpc>
            </a:pPr>
            <a:r>
              <a:rPr lang="en-US" sz="2800"/>
              <a:t>Are there any central words ambiguous or slanted to incite prejudice?</a:t>
            </a:r>
          </a:p>
          <a:p>
            <a:pPr>
              <a:lnSpc>
                <a:spcPct val="90000"/>
              </a:lnSpc>
            </a:pPr>
            <a:r>
              <a:rPr lang="en-US" sz="2800"/>
              <a:t>Are there fallacies in its reasoning?</a:t>
            </a:r>
          </a:p>
          <a:p>
            <a:pPr>
              <a:lnSpc>
                <a:spcPct val="90000"/>
              </a:lnSpc>
            </a:pPr>
            <a:r>
              <a:rPr lang="en-US" sz="2800"/>
              <a:t>Is any important information or evidence omitted?</a:t>
            </a:r>
          </a:p>
          <a:p>
            <a:pPr>
              <a:lnSpc>
                <a:spcPct val="90000"/>
              </a:lnSpc>
            </a:pPr>
            <a:r>
              <a:rPr lang="en-US" sz="2800"/>
              <a:t>Is any information false, contradictory, irrelevant or irreconcilable?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/>
              <a:t>Dunn, 2007, personal communication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Learning Objectives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Identify components of arguments</a:t>
            </a:r>
          </a:p>
          <a:p>
            <a:r>
              <a:rPr lang="en-GB"/>
              <a:t>Consider aspects of critical, analytical writing</a:t>
            </a:r>
          </a:p>
          <a:p>
            <a:r>
              <a:rPr lang="en-GB"/>
              <a:t>Look at the structure, signposts and direction of argument</a:t>
            </a:r>
          </a:p>
          <a:p>
            <a:r>
              <a:rPr lang="en-GB"/>
              <a:t>Look at writing samples </a:t>
            </a:r>
          </a:p>
          <a:p>
            <a:r>
              <a:rPr lang="en-GB"/>
              <a:t>Relate ideas of developing critical arguments to your own writing</a:t>
            </a:r>
          </a:p>
          <a:p>
            <a:endParaRPr lang="en-GB"/>
          </a:p>
          <a:p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Persuasive argument is a conclusion with reasons and evidence</a:t>
            </a:r>
          </a:p>
          <a:p>
            <a:r>
              <a:rPr lang="en-US"/>
              <a:t>Build your argument by developing a line of reasoning that is clear to your reader</a:t>
            </a:r>
          </a:p>
          <a:p>
            <a:r>
              <a:rPr lang="en-US"/>
              <a:t>Use structure and signposts to guide your argument</a:t>
            </a:r>
          </a:p>
          <a:p>
            <a:r>
              <a:rPr lang="en-US"/>
              <a:t>Draft &amp; edit &amp; draft &amp; edit &amp; draft…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/>
              <a:t>RESOURCES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4" y="1341438"/>
            <a:ext cx="8451879" cy="4754562"/>
          </a:xfrm>
        </p:spPr>
        <p:txBody>
          <a:bodyPr/>
          <a:lstStyle/>
          <a:p>
            <a:r>
              <a:rPr lang="en-IE" sz="2800" dirty="0">
                <a:hlinkClick r:id="rId2"/>
              </a:rPr>
              <a:t>http://port.igrs.sas.ac.uk</a:t>
            </a:r>
            <a:endParaRPr lang="en-IE" sz="2800" dirty="0"/>
          </a:p>
          <a:p>
            <a:r>
              <a:rPr lang="en-IE" sz="2800" dirty="0">
                <a:hlinkClick r:id="rId3"/>
              </a:rPr>
              <a:t>http://www.cs.toronto.edu/~</a:t>
            </a:r>
            <a:r>
              <a:rPr lang="en-IE" sz="2800" dirty="0" smtClean="0">
                <a:hlinkClick r:id="rId3"/>
              </a:rPr>
              <a:t>sme/presentations/thesiswriting.pdf</a:t>
            </a:r>
            <a:endParaRPr lang="en-IE" sz="2800" dirty="0" smtClean="0"/>
          </a:p>
          <a:p>
            <a:r>
              <a:rPr lang="en-IE" sz="2800" dirty="0" smtClean="0">
                <a:hlinkClick r:id="rId4"/>
              </a:rPr>
              <a:t>http://www.humanities.manchester.ac.uk/humnet/acaserv/pgresearch/researcherdevelopment/index.html</a:t>
            </a:r>
            <a:r>
              <a:rPr lang="en-IE" sz="2800" dirty="0" smtClean="0"/>
              <a:t> </a:t>
            </a:r>
            <a:endParaRPr lang="en-IE" sz="2800" dirty="0"/>
          </a:p>
          <a:p>
            <a:r>
              <a:rPr lang="en-IE" sz="2800" dirty="0"/>
              <a:t>Cottrell, S. (2005). </a:t>
            </a:r>
            <a:r>
              <a:rPr lang="en-IE" sz="2800" u="sng" dirty="0"/>
              <a:t>Critical thinking skills</a:t>
            </a:r>
            <a:r>
              <a:rPr lang="en-IE" sz="2800" dirty="0"/>
              <a:t>. </a:t>
            </a:r>
          </a:p>
          <a:p>
            <a:r>
              <a:rPr lang="en-IE" sz="2800" dirty="0"/>
              <a:t>Murray, R. (2002). </a:t>
            </a:r>
            <a:r>
              <a:rPr lang="en-IE" sz="2800" u="sng" dirty="0"/>
              <a:t>How to write a thesis</a:t>
            </a:r>
            <a:r>
              <a:rPr lang="en-IE" sz="2800" dirty="0" smtClean="0"/>
              <a:t>.</a:t>
            </a:r>
          </a:p>
          <a:p>
            <a:r>
              <a:rPr lang="en-IE" sz="2800" dirty="0" smtClean="0"/>
              <a:t>Single, P. (2010). </a:t>
            </a:r>
            <a:r>
              <a:rPr lang="en-IE" sz="2800" u="sng" dirty="0" smtClean="0"/>
              <a:t>Demystifying dissertation writing.</a:t>
            </a:r>
            <a:endParaRPr lang="en-IE" sz="2800" u="sng" dirty="0"/>
          </a:p>
          <a:p>
            <a:pPr>
              <a:buFontTx/>
              <a:buNone/>
            </a:pPr>
            <a:endParaRPr lang="en-IE" dirty="0"/>
          </a:p>
          <a:p>
            <a:endParaRPr lang="en-IE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Small group exercise</a:t>
            </a:r>
            <a:endParaRPr lang="en-GB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In groups of </a:t>
            </a:r>
            <a:r>
              <a:rPr lang="en-IE" dirty="0" smtClean="0"/>
              <a:t>2 </a:t>
            </a:r>
            <a:r>
              <a:rPr lang="en-IE" dirty="0"/>
              <a:t>or </a:t>
            </a:r>
            <a:r>
              <a:rPr lang="en-IE" dirty="0" smtClean="0"/>
              <a:t>3, </a:t>
            </a:r>
            <a:r>
              <a:rPr lang="en-IE" dirty="0"/>
              <a:t>arrange the statements in the brown envelopes in order of importance to the development of critical arguments</a:t>
            </a:r>
          </a:p>
          <a:p>
            <a:r>
              <a:rPr lang="en-IE" dirty="0"/>
              <a:t>Work as quickly as you can</a:t>
            </a:r>
          </a:p>
          <a:p>
            <a:r>
              <a:rPr lang="en-IE" dirty="0"/>
              <a:t>Some of the statements are completely incorrect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argument?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Main claim or conclusion</a:t>
            </a:r>
          </a:p>
          <a:p>
            <a:pPr lvl="1"/>
            <a:r>
              <a:rPr lang="en-US"/>
              <a:t>What follows from other statements</a:t>
            </a:r>
          </a:p>
          <a:p>
            <a:r>
              <a:rPr lang="en-US"/>
              <a:t>Reasons or evidence</a:t>
            </a:r>
          </a:p>
          <a:p>
            <a:pPr lvl="1"/>
            <a:r>
              <a:rPr lang="en-US"/>
              <a:t>Statements that support conclusion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00042"/>
            <a:ext cx="8229600" cy="1143000"/>
          </a:xfrm>
        </p:spPr>
        <p:txBody>
          <a:bodyPr/>
          <a:lstStyle/>
          <a:p>
            <a:r>
              <a:rPr lang="en-US" sz="3200" dirty="0" smtClean="0"/>
              <a:t>Argument Structure</a:t>
            </a:r>
            <a:endParaRPr lang="en-US" sz="32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3525" y="1598613"/>
            <a:ext cx="3616325" cy="1758950"/>
          </a:xfrm>
        </p:spPr>
        <p:txBody>
          <a:bodyPr/>
          <a:lstStyle/>
          <a:p>
            <a:r>
              <a:rPr lang="en-US" sz="3200" dirty="0"/>
              <a:t>This</a:t>
            </a:r>
          </a:p>
          <a:p>
            <a:r>
              <a:rPr lang="en-US" sz="3200" dirty="0"/>
              <a:t>Because of</a:t>
            </a:r>
          </a:p>
          <a:p>
            <a:r>
              <a:rPr lang="en-US" sz="3200" dirty="0"/>
              <a:t>Those reasons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779838" y="1598613"/>
            <a:ext cx="3870325" cy="1685925"/>
          </a:xfrm>
        </p:spPr>
        <p:txBody>
          <a:bodyPr/>
          <a:lstStyle/>
          <a:p>
            <a:r>
              <a:rPr lang="en-US" sz="3200"/>
              <a:t>Conclusion/claim</a:t>
            </a:r>
          </a:p>
          <a:p>
            <a:r>
              <a:rPr lang="en-US" sz="3200"/>
              <a:t>Because of</a:t>
            </a:r>
          </a:p>
          <a:p>
            <a:r>
              <a:rPr lang="en-US" sz="3200"/>
              <a:t>Reasons/evidence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900113" y="3860800"/>
            <a:ext cx="554355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3200"/>
              <a:t> Smoking should be banned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3200"/>
              <a:t> because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3200"/>
              <a:t> it is harmful to everyone’s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3200"/>
              <a:t>   health.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Exercise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	If any government becomes tyrannical, then the people under that government have a right to revolt. The government of England has become tyrannical. Therefore, the people of these colonies have a right to revolt.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Conclusion?</a:t>
            </a:r>
          </a:p>
          <a:p>
            <a:pPr>
              <a:buFontTx/>
              <a:buNone/>
            </a:pPr>
            <a:r>
              <a:rPr lang="en-US" sz="2800"/>
              <a:t>Reasons?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up your argument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400"/>
              <a:t>	An alternative feminist approach suggests that women may stay in violent relationships even when they are not ‘weak’. </a:t>
            </a:r>
            <a:r>
              <a:rPr lang="en-US" sz="2400">
                <a:solidFill>
                  <a:schemeClr val="hlink"/>
                </a:solidFill>
              </a:rPr>
              <a:t>[Claim/thesis]</a:t>
            </a:r>
            <a:r>
              <a:rPr lang="en-US" sz="2400"/>
              <a:t> For these women a constituent of being a woman involves being there for their men and being able to maintain a relationship despite obstacles.  </a:t>
            </a:r>
            <a:r>
              <a:rPr lang="en-US" sz="2400">
                <a:solidFill>
                  <a:schemeClr val="hlink"/>
                </a:solidFill>
              </a:rPr>
              <a:t>[Evidence/explanation]</a:t>
            </a:r>
            <a:r>
              <a:rPr lang="en-US" sz="2400"/>
              <a:t> These women tried to understand their violent partners and felt duty bound to cope the best way they could, for walking out would have been an admission of failure. </a:t>
            </a:r>
            <a:r>
              <a:rPr lang="en-US" sz="2400">
                <a:solidFill>
                  <a:schemeClr val="hlink"/>
                </a:solidFill>
              </a:rPr>
              <a:t>[Further evidence/elaboration]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latin typeface="Arial" pitchFamily="34" charset="0"/>
                <a:cs typeface="Arial" pitchFamily="34" charset="0"/>
              </a:rPr>
              <a:t>Critical Reading</a:t>
            </a:r>
            <a:endParaRPr lang="en-I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50017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IE" dirty="0" smtClean="0">
                <a:latin typeface="Arial" pitchFamily="34" charset="0"/>
                <a:cs typeface="Arial" pitchFamily="34" charset="0"/>
              </a:rPr>
              <a:t>	“As you take notes on others’ work, you are writing about your topic and experimenting with your academic voice before your internal critic awakens, before your self-doubts kick in, and before the perdition of writer’s block can stop you.” </a:t>
            </a:r>
          </a:p>
          <a:p>
            <a:pPr>
              <a:buNone/>
            </a:pPr>
            <a:r>
              <a:rPr lang="en-IE" dirty="0" smtClean="0">
                <a:latin typeface="Arial" pitchFamily="34" charset="0"/>
                <a:cs typeface="Arial" pitchFamily="34" charset="0"/>
              </a:rPr>
              <a:t>	(Single, 2010, p.56)</a:t>
            </a:r>
            <a:endParaRPr lang="en-IE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latin typeface="Arial" pitchFamily="34" charset="0"/>
                <a:cs typeface="Arial" pitchFamily="34" charset="0"/>
              </a:rPr>
              <a:t>Questions</a:t>
            </a:r>
            <a:endParaRPr lang="en-I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/>
          <a:lstStyle/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What is the main point or result? Is the point supported or not? 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Which text, artwork, source or data did author analyse? How get?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Which theoretical/conceptual approaches did author apply?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Which research methodologies, discursive methods, methods of synthesis etc used?</a:t>
            </a:r>
          </a:p>
          <a:p>
            <a:r>
              <a:rPr lang="en-IE" sz="2800" dirty="0" smtClean="0">
                <a:latin typeface="Arial" pitchFamily="34" charset="0"/>
                <a:cs typeface="Arial" pitchFamily="34" charset="0"/>
              </a:rPr>
              <a:t>How does this relate to my interests, projects, plans?</a:t>
            </a:r>
          </a:p>
          <a:p>
            <a:pPr>
              <a:buNone/>
            </a:pPr>
            <a:r>
              <a:rPr lang="en-IE" sz="1800" dirty="0" smtClean="0">
                <a:latin typeface="Arial" pitchFamily="34" charset="0"/>
                <a:cs typeface="Arial" pitchFamily="34" charset="0"/>
              </a:rPr>
              <a:t>(Single, 2010, p.63)</a:t>
            </a:r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D_template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SLD_template2</Template>
  <TotalTime>123</TotalTime>
  <Words>692</Words>
  <Application>Microsoft Office PowerPoint</Application>
  <PresentationFormat>On-screen Show (4:3)</PresentationFormat>
  <Paragraphs>161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SLD_template2</vt:lpstr>
      <vt:lpstr>Developing Critical Writing</vt:lpstr>
      <vt:lpstr>Learning Objectives</vt:lpstr>
      <vt:lpstr>Small group exercise</vt:lpstr>
      <vt:lpstr>What is an argument?</vt:lpstr>
      <vt:lpstr>Argument Structure</vt:lpstr>
      <vt:lpstr>Exercise</vt:lpstr>
      <vt:lpstr>Building up your argument</vt:lpstr>
      <vt:lpstr>Critical Reading</vt:lpstr>
      <vt:lpstr>Questions</vt:lpstr>
      <vt:lpstr>Interactive reading in practice</vt:lpstr>
      <vt:lpstr>Interactive Notes</vt:lpstr>
      <vt:lpstr>Arguments in critical writing</vt:lpstr>
      <vt:lpstr>Structuring an argument</vt:lpstr>
      <vt:lpstr>Strategies for critical writing</vt:lpstr>
      <vt:lpstr>Neutral reporting verbs</vt:lpstr>
      <vt:lpstr>Neutral reporting verbs</vt:lpstr>
      <vt:lpstr>Opinion reporting verbs</vt:lpstr>
      <vt:lpstr>Signposting your line of reasoning</vt:lpstr>
      <vt:lpstr>Checklist for good arguments</vt:lpstr>
      <vt:lpstr>Summary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Critical Writing</dc:title>
  <dc:creator>Administrator</dc:creator>
  <cp:lastModifiedBy>Administrator</cp:lastModifiedBy>
  <cp:revision>16</cp:revision>
  <dcterms:created xsi:type="dcterms:W3CDTF">2011-02-02T10:01:08Z</dcterms:created>
  <dcterms:modified xsi:type="dcterms:W3CDTF">2011-03-10T10:06:19Z</dcterms:modified>
</cp:coreProperties>
</file>