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89" d="100"/>
          <a:sy n="89" d="100"/>
        </p:scale>
        <p:origin x="-120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0FB1-A0FD-494C-AB5E-535E0493A967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4D0643AF-8B45-4350-B0A5-5B9153235CD7}">
      <dgm:prSet phldrT="[Text]"/>
      <dgm:spPr>
        <a:solidFill>
          <a:schemeClr val="accent3">
            <a:lumMod val="75000"/>
          </a:schemeClr>
        </a:solidFill>
        <a:ln w="19050">
          <a:solidFill>
            <a:schemeClr val="tx2"/>
          </a:solidFill>
        </a:ln>
      </dgm:spPr>
      <dgm:t>
        <a:bodyPr/>
        <a:lstStyle/>
        <a:p>
          <a:r>
            <a:rPr lang="en-IE" b="1" dirty="0" smtClean="0">
              <a:solidFill>
                <a:schemeClr val="accent1">
                  <a:lumMod val="50000"/>
                </a:schemeClr>
              </a:solidFill>
            </a:rPr>
            <a:t>Skill</a:t>
          </a:r>
          <a:endParaRPr lang="en-IE" b="1" dirty="0">
            <a:solidFill>
              <a:schemeClr val="accent1">
                <a:lumMod val="50000"/>
              </a:schemeClr>
            </a:solidFill>
          </a:endParaRPr>
        </a:p>
      </dgm:t>
    </dgm:pt>
    <dgm:pt modelId="{E02CCF63-AFD5-4634-A0CB-C18D13000608}" type="parTrans" cxnId="{E8D387F9-3E2E-4E6D-B65C-FF068C5DE8F2}">
      <dgm:prSet/>
      <dgm:spPr/>
      <dgm:t>
        <a:bodyPr/>
        <a:lstStyle/>
        <a:p>
          <a:endParaRPr lang="en-IE"/>
        </a:p>
      </dgm:t>
    </dgm:pt>
    <dgm:pt modelId="{27F5A50C-29B6-4069-9539-AD1C9DD3B17A}" type="sibTrans" cxnId="{E8D387F9-3E2E-4E6D-B65C-FF068C5DE8F2}">
      <dgm:prSet/>
      <dgm:spPr/>
      <dgm:t>
        <a:bodyPr/>
        <a:lstStyle/>
        <a:p>
          <a:endParaRPr lang="en-IE"/>
        </a:p>
      </dgm:t>
    </dgm:pt>
    <dgm:pt modelId="{C3DC9EC4-D445-454E-865B-A1BF24345060}">
      <dgm:prSet phldrT="[Text]"/>
      <dgm:spPr>
        <a:solidFill>
          <a:schemeClr val="accent2">
            <a:lumMod val="75000"/>
            <a:alpha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IE" b="1" dirty="0" smtClean="0">
              <a:solidFill>
                <a:schemeClr val="accent1">
                  <a:lumMod val="50000"/>
                </a:schemeClr>
              </a:solidFill>
            </a:rPr>
            <a:t>Will</a:t>
          </a:r>
          <a:endParaRPr lang="en-IE" b="1" dirty="0">
            <a:solidFill>
              <a:schemeClr val="accent1">
                <a:lumMod val="50000"/>
              </a:schemeClr>
            </a:solidFill>
          </a:endParaRPr>
        </a:p>
      </dgm:t>
    </dgm:pt>
    <dgm:pt modelId="{1A9F63A8-80C1-477A-8E5B-064BFC225EE1}" type="parTrans" cxnId="{E3201B03-F95A-4EF3-B943-C28B6F354033}">
      <dgm:prSet/>
      <dgm:spPr/>
      <dgm:t>
        <a:bodyPr/>
        <a:lstStyle/>
        <a:p>
          <a:endParaRPr lang="en-IE"/>
        </a:p>
      </dgm:t>
    </dgm:pt>
    <dgm:pt modelId="{23D69D5F-463B-4722-AA80-204D7709CC20}" type="sibTrans" cxnId="{E3201B03-F95A-4EF3-B943-C28B6F354033}">
      <dgm:prSet/>
      <dgm:spPr/>
      <dgm:t>
        <a:bodyPr/>
        <a:lstStyle/>
        <a:p>
          <a:endParaRPr lang="en-IE"/>
        </a:p>
      </dgm:t>
    </dgm:pt>
    <dgm:pt modelId="{66835E66-43D2-4F73-BDF8-57375D05C306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IE" b="1" dirty="0" smtClean="0">
              <a:solidFill>
                <a:schemeClr val="tx2">
                  <a:lumMod val="50000"/>
                </a:schemeClr>
              </a:solidFill>
            </a:rPr>
            <a:t>Self Management</a:t>
          </a:r>
          <a:endParaRPr lang="en-IE" b="1" dirty="0">
            <a:solidFill>
              <a:schemeClr val="tx2">
                <a:lumMod val="50000"/>
              </a:schemeClr>
            </a:solidFill>
          </a:endParaRPr>
        </a:p>
      </dgm:t>
    </dgm:pt>
    <dgm:pt modelId="{8C1027BF-8442-4ACD-A346-7B5A78A523CC}" type="parTrans" cxnId="{09A676D8-6FB9-407B-961F-F2EDDCAE2CF3}">
      <dgm:prSet/>
      <dgm:spPr/>
      <dgm:t>
        <a:bodyPr/>
        <a:lstStyle/>
        <a:p>
          <a:endParaRPr lang="en-IE"/>
        </a:p>
      </dgm:t>
    </dgm:pt>
    <dgm:pt modelId="{D6C38341-BE9A-43FC-A204-2F300255323F}" type="sibTrans" cxnId="{09A676D8-6FB9-407B-961F-F2EDDCAE2CF3}">
      <dgm:prSet/>
      <dgm:spPr/>
      <dgm:t>
        <a:bodyPr/>
        <a:lstStyle/>
        <a:p>
          <a:endParaRPr lang="en-IE"/>
        </a:p>
      </dgm:t>
    </dgm:pt>
    <dgm:pt modelId="{5FC6BBCA-77CE-43D4-A46F-DD37D9938E38}" type="pres">
      <dgm:prSet presAssocID="{18660FB1-A0FD-494C-AB5E-535E0493A967}" presName="compositeShape" presStyleCnt="0">
        <dgm:presLayoutVars>
          <dgm:chMax val="7"/>
          <dgm:dir/>
          <dgm:resizeHandles val="exact"/>
        </dgm:presLayoutVars>
      </dgm:prSet>
      <dgm:spPr/>
    </dgm:pt>
    <dgm:pt modelId="{403874F1-19FB-4DA2-BF63-614005E779D6}" type="pres">
      <dgm:prSet presAssocID="{4D0643AF-8B45-4350-B0A5-5B9153235CD7}" presName="circ1" presStyleLbl="vennNode1" presStyleIdx="0" presStyleCnt="3"/>
      <dgm:spPr/>
      <dgm:t>
        <a:bodyPr/>
        <a:lstStyle/>
        <a:p>
          <a:endParaRPr lang="en-IE"/>
        </a:p>
      </dgm:t>
    </dgm:pt>
    <dgm:pt modelId="{DD465A71-5100-4E99-BC69-11227CFB1D3E}" type="pres">
      <dgm:prSet presAssocID="{4D0643AF-8B45-4350-B0A5-5B9153235CD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44978A5-3205-482C-9273-175D6BF73EC5}" type="pres">
      <dgm:prSet presAssocID="{C3DC9EC4-D445-454E-865B-A1BF24345060}" presName="circ2" presStyleLbl="vennNode1" presStyleIdx="1" presStyleCnt="3"/>
      <dgm:spPr/>
      <dgm:t>
        <a:bodyPr/>
        <a:lstStyle/>
        <a:p>
          <a:endParaRPr lang="en-IE"/>
        </a:p>
      </dgm:t>
    </dgm:pt>
    <dgm:pt modelId="{9C5C4A4C-50F4-4BE6-BAFE-5CD4EA1B35CC}" type="pres">
      <dgm:prSet presAssocID="{C3DC9EC4-D445-454E-865B-A1BF2434506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1B3FF93-9F6C-4C35-A8D7-E4CC6C6FC0C7}" type="pres">
      <dgm:prSet presAssocID="{66835E66-43D2-4F73-BDF8-57375D05C306}" presName="circ3" presStyleLbl="vennNode1" presStyleIdx="2" presStyleCnt="3"/>
      <dgm:spPr/>
      <dgm:t>
        <a:bodyPr/>
        <a:lstStyle/>
        <a:p>
          <a:endParaRPr lang="en-IE"/>
        </a:p>
      </dgm:t>
    </dgm:pt>
    <dgm:pt modelId="{8FB9A5A0-EEF5-4DA6-985F-EBD318DA56C8}" type="pres">
      <dgm:prSet presAssocID="{66835E66-43D2-4F73-BDF8-57375D05C30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BC76FD34-6058-4D87-B252-A42DC7888658}" type="presOf" srcId="{4D0643AF-8B45-4350-B0A5-5B9153235CD7}" destId="{403874F1-19FB-4DA2-BF63-614005E779D6}" srcOrd="0" destOrd="0" presId="urn:microsoft.com/office/officeart/2005/8/layout/venn1"/>
    <dgm:cxn modelId="{E4ADEA20-65BE-4BAC-B0C9-2E1CF3A79E94}" type="presOf" srcId="{C3DC9EC4-D445-454E-865B-A1BF24345060}" destId="{044978A5-3205-482C-9273-175D6BF73EC5}" srcOrd="0" destOrd="0" presId="urn:microsoft.com/office/officeart/2005/8/layout/venn1"/>
    <dgm:cxn modelId="{09A676D8-6FB9-407B-961F-F2EDDCAE2CF3}" srcId="{18660FB1-A0FD-494C-AB5E-535E0493A967}" destId="{66835E66-43D2-4F73-BDF8-57375D05C306}" srcOrd="2" destOrd="0" parTransId="{8C1027BF-8442-4ACD-A346-7B5A78A523CC}" sibTransId="{D6C38341-BE9A-43FC-A204-2F300255323F}"/>
    <dgm:cxn modelId="{E8D387F9-3E2E-4E6D-B65C-FF068C5DE8F2}" srcId="{18660FB1-A0FD-494C-AB5E-535E0493A967}" destId="{4D0643AF-8B45-4350-B0A5-5B9153235CD7}" srcOrd="0" destOrd="0" parTransId="{E02CCF63-AFD5-4634-A0CB-C18D13000608}" sibTransId="{27F5A50C-29B6-4069-9539-AD1C9DD3B17A}"/>
    <dgm:cxn modelId="{E1AD0C47-F739-4BA2-9F6E-2BD5B347ABC5}" type="presOf" srcId="{4D0643AF-8B45-4350-B0A5-5B9153235CD7}" destId="{DD465A71-5100-4E99-BC69-11227CFB1D3E}" srcOrd="1" destOrd="0" presId="urn:microsoft.com/office/officeart/2005/8/layout/venn1"/>
    <dgm:cxn modelId="{AAF1F2A3-F55F-49BA-AB35-DEAD0956F5B1}" type="presOf" srcId="{C3DC9EC4-D445-454E-865B-A1BF24345060}" destId="{9C5C4A4C-50F4-4BE6-BAFE-5CD4EA1B35CC}" srcOrd="1" destOrd="0" presId="urn:microsoft.com/office/officeart/2005/8/layout/venn1"/>
    <dgm:cxn modelId="{ECCB4364-3FD3-48C2-A91F-943CF36E777A}" type="presOf" srcId="{66835E66-43D2-4F73-BDF8-57375D05C306}" destId="{8FB9A5A0-EEF5-4DA6-985F-EBD318DA56C8}" srcOrd="1" destOrd="0" presId="urn:microsoft.com/office/officeart/2005/8/layout/venn1"/>
    <dgm:cxn modelId="{09F6E166-73EF-46A0-9A67-7205733BDCCD}" type="presOf" srcId="{66835E66-43D2-4F73-BDF8-57375D05C306}" destId="{D1B3FF93-9F6C-4C35-A8D7-E4CC6C6FC0C7}" srcOrd="0" destOrd="0" presId="urn:microsoft.com/office/officeart/2005/8/layout/venn1"/>
    <dgm:cxn modelId="{E3201B03-F95A-4EF3-B943-C28B6F354033}" srcId="{18660FB1-A0FD-494C-AB5E-535E0493A967}" destId="{C3DC9EC4-D445-454E-865B-A1BF24345060}" srcOrd="1" destOrd="0" parTransId="{1A9F63A8-80C1-477A-8E5B-064BFC225EE1}" sibTransId="{23D69D5F-463B-4722-AA80-204D7709CC20}"/>
    <dgm:cxn modelId="{3A46F509-71B4-4DCB-96E2-02DEF8E5BAF3}" type="presOf" srcId="{18660FB1-A0FD-494C-AB5E-535E0493A967}" destId="{5FC6BBCA-77CE-43D4-A46F-DD37D9938E38}" srcOrd="0" destOrd="0" presId="urn:microsoft.com/office/officeart/2005/8/layout/venn1"/>
    <dgm:cxn modelId="{4D965643-FB4D-455F-BE4F-D8869346258A}" type="presParOf" srcId="{5FC6BBCA-77CE-43D4-A46F-DD37D9938E38}" destId="{403874F1-19FB-4DA2-BF63-614005E779D6}" srcOrd="0" destOrd="0" presId="urn:microsoft.com/office/officeart/2005/8/layout/venn1"/>
    <dgm:cxn modelId="{30138AC9-FE62-43F4-96CB-68D7A0B84581}" type="presParOf" srcId="{5FC6BBCA-77CE-43D4-A46F-DD37D9938E38}" destId="{DD465A71-5100-4E99-BC69-11227CFB1D3E}" srcOrd="1" destOrd="0" presId="urn:microsoft.com/office/officeart/2005/8/layout/venn1"/>
    <dgm:cxn modelId="{758E34F1-0E5A-423F-BD49-EFCCE846A600}" type="presParOf" srcId="{5FC6BBCA-77CE-43D4-A46F-DD37D9938E38}" destId="{044978A5-3205-482C-9273-175D6BF73EC5}" srcOrd="2" destOrd="0" presId="urn:microsoft.com/office/officeart/2005/8/layout/venn1"/>
    <dgm:cxn modelId="{6B8DD98A-C1AC-418E-89D8-254B7EED704F}" type="presParOf" srcId="{5FC6BBCA-77CE-43D4-A46F-DD37D9938E38}" destId="{9C5C4A4C-50F4-4BE6-BAFE-5CD4EA1B35CC}" srcOrd="3" destOrd="0" presId="urn:microsoft.com/office/officeart/2005/8/layout/venn1"/>
    <dgm:cxn modelId="{A52D4A46-2A0D-425A-B895-5D7B9850CB90}" type="presParOf" srcId="{5FC6BBCA-77CE-43D4-A46F-DD37D9938E38}" destId="{D1B3FF93-9F6C-4C35-A8D7-E4CC6C6FC0C7}" srcOrd="4" destOrd="0" presId="urn:microsoft.com/office/officeart/2005/8/layout/venn1"/>
    <dgm:cxn modelId="{D4CF3E18-73FD-4088-9362-13032933AD84}" type="presParOf" srcId="{5FC6BBCA-77CE-43D4-A46F-DD37D9938E38}" destId="{8FB9A5A0-EEF5-4DA6-985F-EBD318DA56C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0665-D2CD-4C94-A65B-312784E3458A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04E6-F69D-4479-B70C-7EAD0E087EA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367F8-C23B-4290-833E-B1DADAFD6A6E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05CE2-76FC-48F1-9C5A-DDBDDB16DFA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4BFC0-E0D5-4F20-88DE-CB4D7192208C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38BE-D63D-4855-80F2-B8834515A68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41E6E-1E1F-4822-85C9-84E6018B85DC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63F6C-D6CF-417D-9F84-CB305E5E442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89AFB-CB3D-40CE-BD82-05BBEAD82B7E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8EB38-80D5-4F58-94FE-B36B3A7DCBF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21466-AE24-4EAB-9E07-02BE7DB8DE6E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36E9A-0F72-4D2D-94DB-EEC95576AF4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6B57-ED1A-4E1B-9894-860B66B302A2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05ED9-F40B-41A1-B18A-CC93EC123EC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FF88-5C8E-45D3-982B-B0EF1BD3F708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C7726-DF65-4D5A-839B-6841534BBD3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AFFE-7220-4C21-9DF5-686FDA70DE3C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C6075-D325-433C-9755-5C7BF20CD0C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1643E-6B76-47AD-8F98-88DF4EF2387C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56C92-619B-4E02-A41B-82673DAA0D1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5CB27-2959-453C-BC64-D8EE73D05FFE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287C0-4DD2-4246-87BE-FE62C4CD176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4A7D20-60A5-465C-8B55-96DC3F717483}" type="datetimeFigureOut">
              <a:rPr lang="en-IE"/>
              <a:pPr>
                <a:defRPr/>
              </a:pPr>
              <a:t>26/02/2013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FD9A22-402D-455F-B030-9F35B37ADFF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tudent-learning.tcd.i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higher.ac.uk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Get Organised Workshop</a:t>
            </a:r>
            <a:b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IE" sz="3600" dirty="0" smtClean="0">
                <a:solidFill>
                  <a:schemeClr val="accent3">
                    <a:lumMod val="50000"/>
                  </a:schemeClr>
                </a:solidFill>
              </a:rPr>
              <a:t>Maeve Gallagher</a:t>
            </a:r>
            <a:endParaRPr lang="en-IE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tx2">
                    <a:lumMod val="50000"/>
                  </a:schemeClr>
                </a:solidFill>
              </a:rPr>
              <a:t>Student Learning Development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http://student-learning.tcd.ie</a:t>
            </a:r>
            <a:endParaRPr lang="en-IE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tx2">
                    <a:lumMod val="50000"/>
                  </a:schemeClr>
                </a:solidFill>
              </a:rPr>
              <a:t>Tel: 01 8961407 Email: student.learning@tcd.ie</a:t>
            </a:r>
            <a:endParaRPr lang="en-IE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Self-Management Strategies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Make use of small pockets of time as well as large chucks of time to increase productivity, concentration and purposefulness.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Learn to skim read and scan information first to give you a framework of understanding before reading in more depth or detail.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Learn to take meaningful notes rather than transcribing texts or information from books.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Critical Thinking and Reading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Ask questions (Ref: 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www.learnhigher.ac.uk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, Critical Thinking – Plymouth University Model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b="1" u="sng" dirty="0" smtClean="0">
                <a:solidFill>
                  <a:schemeClr val="accent3">
                    <a:lumMod val="50000"/>
                  </a:schemeClr>
                </a:solidFill>
              </a:rPr>
              <a:t>Descriptive</a:t>
            </a:r>
            <a:r>
              <a:rPr lang="en-I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or context setting Questions – E.g. Who? What?  Where? When?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b="1" u="sng" dirty="0" smtClean="0">
                <a:solidFill>
                  <a:schemeClr val="accent3">
                    <a:lumMod val="50000"/>
                  </a:schemeClr>
                </a:solidFill>
              </a:rPr>
              <a:t>Analytical Questions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 – E.g. Why? How? What Evidence? What alternatives? What is similar? What is different? What are the main points?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b="1" u="sng" dirty="0" smtClean="0">
                <a:solidFill>
                  <a:schemeClr val="accent3">
                    <a:lumMod val="50000"/>
                  </a:schemeClr>
                </a:solidFill>
              </a:rPr>
              <a:t>Evaluation Questions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 –E.g.  So what? What next? What else? What conclusions can be drawn?</a:t>
            </a:r>
            <a:endParaRPr lang="en-IE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1">
                    <a:lumMod val="50000"/>
                  </a:schemeClr>
                </a:solidFill>
              </a:rPr>
              <a:t>Note-taking technique</a:t>
            </a:r>
            <a:endParaRPr lang="en-IE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68413"/>
          <a:ext cx="8229600" cy="5360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45840">
                <a:tc>
                  <a:txBody>
                    <a:bodyPr/>
                    <a:lstStyle/>
                    <a:p>
                      <a:r>
                        <a:rPr lang="en-IE" dirty="0" smtClean="0"/>
                        <a:t>Key words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Main ideas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Source/Reference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My ideas</a:t>
                      </a:r>
                    </a:p>
                    <a:p>
                      <a:r>
                        <a:rPr lang="en-IE" dirty="0" smtClean="0"/>
                        <a:t>/how</a:t>
                      </a:r>
                      <a:r>
                        <a:rPr lang="en-IE" baseline="0" dirty="0" smtClean="0"/>
                        <a:t> this relates to my assignment?</a:t>
                      </a:r>
                      <a:endParaRPr lang="en-IE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en-IE" dirty="0" smtClean="0"/>
                        <a:t>Academic</a:t>
                      </a:r>
                      <a:r>
                        <a:rPr lang="en-IE" baseline="0" dirty="0" smtClean="0"/>
                        <a:t> procrastination,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Relationshi</a:t>
                      </a:r>
                      <a:r>
                        <a:rPr lang="en-IE" baseline="0" dirty="0" smtClean="0"/>
                        <a:t>p between procrastination and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Beck et al</a:t>
                      </a:r>
                      <a:r>
                        <a:rPr lang="en-IE" baseline="0" dirty="0" smtClean="0"/>
                        <a:t> (2000) , Academic Procrastination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Findings</a:t>
                      </a:r>
                      <a:r>
                        <a:rPr lang="en-IE" baseline="0" dirty="0" smtClean="0"/>
                        <a:t> support previous studies (e.g. Ferrari, 91,92)</a:t>
                      </a:r>
                      <a:endParaRPr lang="en-IE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en-IE" dirty="0" smtClean="0"/>
                        <a:t>Self-handicapping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Self-</a:t>
                      </a:r>
                      <a:r>
                        <a:rPr lang="en-IE" baseline="0" dirty="0" smtClean="0"/>
                        <a:t> handicapping (.e.g. delaying study for exams until last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Psych</a:t>
                      </a:r>
                      <a:r>
                        <a:rPr lang="en-IE" baseline="0" dirty="0" smtClean="0"/>
                        <a:t> Info database</a:t>
                      </a:r>
                    </a:p>
                    <a:p>
                      <a:r>
                        <a:rPr lang="en-IE" baseline="0" dirty="0" smtClean="0"/>
                        <a:t>(accessed 9</a:t>
                      </a:r>
                      <a:r>
                        <a:rPr lang="en-IE" baseline="30000" dirty="0" smtClean="0"/>
                        <a:t>th</a:t>
                      </a:r>
                      <a:r>
                        <a:rPr lang="en-IE" baseline="0" dirty="0" smtClean="0"/>
                        <a:t> Jan 2013)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On relationship between</a:t>
                      </a:r>
                      <a:r>
                        <a:rPr lang="en-IE" baseline="0" dirty="0" smtClean="0"/>
                        <a:t> self-handicapping and</a:t>
                      </a:r>
                      <a:endParaRPr lang="en-IE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en-IE" dirty="0" smtClean="0"/>
                        <a:t>Exam performance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minute – in order to attribute test results to lack of time and </a:t>
                      </a:r>
                      <a:r>
                        <a:rPr lang="en-IE" baseline="0" dirty="0" smtClean="0"/>
                        <a:t>effort rather than due to intelligence or ability levels.)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Fragile self</a:t>
                      </a:r>
                      <a:r>
                        <a:rPr lang="en-IE" baseline="0" dirty="0" smtClean="0"/>
                        <a:t> esteem.</a:t>
                      </a:r>
                    </a:p>
                    <a:p>
                      <a:r>
                        <a:rPr lang="en-IE" b="1" u="sng" baseline="0" dirty="0" smtClean="0"/>
                        <a:t>Next steps</a:t>
                      </a:r>
                      <a:r>
                        <a:rPr lang="en-IE" baseline="0" dirty="0" smtClean="0"/>
                        <a:t>– can I find research suggesting interventions to use with students fitting this description?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Exam Preparation</a:t>
            </a: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Be selective - ask lecturers/students in other years and refer to past papers and course handbook to decide what topics, information to prioritise.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Use other senses (Visual, Auditory or experiential learning to revise information and make it memorable and easier to retrieve in an exam setting (e.g. VARK Learning Styles Self-Assessment Questionnaire).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Practice past-exam questions (timed and untimed) as part of your revision process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Rehearse and answer exam questions as though in exam conditions to improve your exam performance on the day.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Over to you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800" dirty="0" smtClean="0">
                <a:solidFill>
                  <a:schemeClr val="accent3">
                    <a:lumMod val="75000"/>
                  </a:schemeClr>
                </a:solidFill>
              </a:rPr>
              <a:t>What do I need to do next?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800" dirty="0" smtClean="0">
                <a:solidFill>
                  <a:schemeClr val="accent3">
                    <a:lumMod val="75000"/>
                  </a:schemeClr>
                </a:solidFill>
              </a:rPr>
              <a:t>When will I have done this by?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800" dirty="0" smtClean="0">
                <a:solidFill>
                  <a:schemeClr val="accent3">
                    <a:lumMod val="75000"/>
                  </a:schemeClr>
                </a:solidFill>
              </a:rPr>
              <a:t>What tasks are involved in completing this?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800" dirty="0" smtClean="0">
                <a:solidFill>
                  <a:schemeClr val="accent3">
                    <a:lumMod val="75000"/>
                  </a:schemeClr>
                </a:solidFill>
              </a:rPr>
              <a:t>How will I know if I’ve been successful?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Over to you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>
                <a:solidFill>
                  <a:schemeClr val="accent3">
                    <a:lumMod val="75000"/>
                  </a:schemeClr>
                </a:solidFill>
              </a:rPr>
              <a:t>What is my reward (what’s in it for me?) if I do this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Who will I tell that I am going to do this and after I have completed it?</a:t>
            </a: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>
                <a:solidFill>
                  <a:schemeClr val="accent3">
                    <a:lumMod val="75000"/>
                  </a:schemeClr>
                </a:solidFill>
              </a:rPr>
              <a:t>What’s next?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Final words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8674" name="Picture 2" descr="C:\Documents and Settings\mgallag9\Local Settings\Temporary Internet Files\Content.IE5\09J85BSR\MP900384807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1628775"/>
            <a:ext cx="3403600" cy="4525963"/>
          </a:xfrm>
        </p:spPr>
      </p:pic>
      <p:sp>
        <p:nvSpPr>
          <p:cNvPr id="4" name="TextBox 3"/>
          <p:cNvSpPr txBox="1"/>
          <p:nvPr/>
        </p:nvSpPr>
        <p:spPr>
          <a:xfrm>
            <a:off x="755650" y="1916113"/>
            <a:ext cx="3887788" cy="44021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3600" dirty="0">
              <a:latin typeface="Albertu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3600" dirty="0"/>
              <a:t>Good Luck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400" dirty="0"/>
              <a:t>From Student Learning Development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dirty="0"/>
              <a:t>Please contact us if you would like further guidance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dirty="0"/>
              <a:t>Tel: 01 8961407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dirty="0"/>
              <a:t>Or email: student.learning@tcd.ie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Learning Objectives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1">
                    <a:lumMod val="50000"/>
                  </a:schemeClr>
                </a:solidFill>
              </a:rPr>
              <a:t>To identify your own strengths and areas for improvement in terms of managing yourself and your resources.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1">
                    <a:lumMod val="50000"/>
                  </a:schemeClr>
                </a:solidFill>
              </a:rPr>
              <a:t>To explore and evaluate strategies to help you to effectively manage your time and commitments.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1">
                    <a:lumMod val="50000"/>
                  </a:schemeClr>
                </a:solidFill>
              </a:rPr>
              <a:t>To identify ways to engage actively in your study and identify clear objectives and outcomes.</a:t>
            </a:r>
            <a:endParaRPr lang="en-IE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Self Assessment – </a:t>
            </a:r>
            <a:r>
              <a:rPr lang="en-IE" sz="3600" dirty="0" smtClean="0">
                <a:solidFill>
                  <a:schemeClr val="accent3">
                    <a:lumMod val="50000"/>
                  </a:schemeClr>
                </a:solidFill>
              </a:rPr>
              <a:t>Organised study Methods</a:t>
            </a:r>
            <a:endParaRPr lang="en-IE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4330700" cy="4713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Complete the ‘Organised Study Methods’ checklist.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Discuss in pairs/or trios how well you are doing and identify 2 areas you would like to improve.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Feedback from groups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412875"/>
            <a:ext cx="345598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I have organised my lecture notes and written notes (yes/no)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I know when and where I study best (y/n)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I have a regular study routine and switch off for regular breaks, food, rest and exercise (y/n)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I practice exam questions (timed/untimed) y/n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I regularly revise my knowledge and progress (y/n)</a:t>
            </a:r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Academic Performance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Skills</a:t>
            </a: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Academic Skills include: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Reading and note taking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Critical Thinking and analysis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Academic Writing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Oral and written Presentation skills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Gathering information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Revision and exam taking skills.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2">
                    <a:lumMod val="75000"/>
                  </a:schemeClr>
                </a:solidFill>
              </a:rPr>
              <a:t>Will</a:t>
            </a:r>
            <a:endParaRPr lang="en-I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‘Will’ involves: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ositive attitude and belief system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Creating meaningful motivators and rewards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(e.g. “what’s in this for me?” and “what are the consequences if I don’t do this?”)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Setting and reviewing SMART Goals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Observing, recording and challenging negative beliefs and behaviours.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Self Management</a:t>
            </a:r>
            <a:endParaRPr lang="en-I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Self – Management involves managing your time, environment, resources and supports to maximise your performance and results,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Strong self-management skills are associated with high academic achievement in third level students (e.g. Flynn, 2012).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50000"/>
                  </a:schemeClr>
                </a:solidFill>
              </a:rPr>
              <a:t>The good news is that anyone can improve their time and self-management skills.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Self- Management strategies</a:t>
            </a: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Managing and utilising all available time: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Find a system of using time that works for you (e.g. Time-table, task-list or ‘goals on post-it notes’.)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Set goals with a clear purpose and time-frame so you can answer the following question?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“What will be different in an hours time from now when I have completed this task?”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(E.g. what in terms of what I will know, understand, have written, produced or experienced)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721</Words>
  <Application>Microsoft Office PowerPoint</Application>
  <PresentationFormat>On-screen Show (4:3)</PresentationFormat>
  <Paragraphs>116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Arial</vt:lpstr>
      <vt:lpstr>Albertus</vt:lpstr>
      <vt:lpstr>Office Theme</vt:lpstr>
      <vt:lpstr>Get Organised Workshop Maeve Gallagher</vt:lpstr>
      <vt:lpstr>Learning Objectives</vt:lpstr>
      <vt:lpstr>Self Assessment – Organised study Methods</vt:lpstr>
      <vt:lpstr>Questions</vt:lpstr>
      <vt:lpstr>Academic Performance</vt:lpstr>
      <vt:lpstr>Skills</vt:lpstr>
      <vt:lpstr>Will</vt:lpstr>
      <vt:lpstr>Self Management</vt:lpstr>
      <vt:lpstr>Self- Management strategies</vt:lpstr>
      <vt:lpstr>Self-Management Strategies</vt:lpstr>
      <vt:lpstr>Critical Thinking and Reading</vt:lpstr>
      <vt:lpstr>Note-taking technique</vt:lpstr>
      <vt:lpstr>Exam Preparation</vt:lpstr>
      <vt:lpstr>Over to you</vt:lpstr>
      <vt:lpstr>Over to you</vt:lpstr>
      <vt:lpstr>Final words</vt:lpstr>
    </vt:vector>
  </TitlesOfParts>
  <Company>TCD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Organised</dc:title>
  <dc:creator>mgallag9</dc:creator>
  <cp:lastModifiedBy>TCDuser</cp:lastModifiedBy>
  <cp:revision>26</cp:revision>
  <cp:lastPrinted>2013-02-26T13:52:34Z</cp:lastPrinted>
  <dcterms:created xsi:type="dcterms:W3CDTF">2013-01-16T11:43:46Z</dcterms:created>
  <dcterms:modified xsi:type="dcterms:W3CDTF">2013-02-26T15:59:31Z</dcterms:modified>
</cp:coreProperties>
</file>